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1144" r:id="rId3"/>
    <p:sldId id="1145" r:id="rId4"/>
    <p:sldId id="1146" r:id="rId5"/>
    <p:sldId id="1147" r:id="rId6"/>
    <p:sldId id="1148" r:id="rId7"/>
    <p:sldId id="1149" r:id="rId8"/>
    <p:sldId id="1150" r:id="rId9"/>
    <p:sldId id="1151" r:id="rId10"/>
    <p:sldId id="1152" r:id="rId11"/>
    <p:sldId id="115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7"/>
    <p:restoredTop sz="96197"/>
  </p:normalViewPr>
  <p:slideViewPr>
    <p:cSldViewPr snapToGrid="0">
      <p:cViewPr varScale="1">
        <p:scale>
          <a:sx n="116" d="100"/>
          <a:sy n="116" d="100"/>
        </p:scale>
        <p:origin x="1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7FD6-43EF-1843-AAE4-B8F897A80068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B9F-616B-B248-AB3B-2CDD6C37B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78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7FD6-43EF-1843-AAE4-B8F897A80068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B9F-616B-B248-AB3B-2CDD6C37B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10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7FD6-43EF-1843-AAE4-B8F897A80068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B9F-616B-B248-AB3B-2CDD6C37B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4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7FD6-43EF-1843-AAE4-B8F897A80068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B9F-616B-B248-AB3B-2CDD6C37B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1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7FD6-43EF-1843-AAE4-B8F897A80068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B9F-616B-B248-AB3B-2CDD6C37B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75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7FD6-43EF-1843-AAE4-B8F897A80068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B9F-616B-B248-AB3B-2CDD6C37B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42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7FD6-43EF-1843-AAE4-B8F897A80068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B9F-616B-B248-AB3B-2CDD6C37B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6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7FD6-43EF-1843-AAE4-B8F897A80068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B9F-616B-B248-AB3B-2CDD6C37B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02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7FD6-43EF-1843-AAE4-B8F897A80068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B9F-616B-B248-AB3B-2CDD6C37B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61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7FD6-43EF-1843-AAE4-B8F897A80068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B9F-616B-B248-AB3B-2CDD6C37B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07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7FD6-43EF-1843-AAE4-B8F897A80068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B9F-616B-B248-AB3B-2CDD6C37B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46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7FD6-43EF-1843-AAE4-B8F897A80068}" type="datetimeFigureOut">
              <a:rPr kumimoji="1" lang="ja-JP" altLang="en-US" smtClean="0"/>
              <a:t>2022/10/25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78B9F-616B-B248-AB3B-2CDD6C37B2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510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814EF5-735C-670B-4279-12934D653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979" y="836402"/>
            <a:ext cx="7048041" cy="981859"/>
          </a:xfrm>
        </p:spPr>
        <p:txBody>
          <a:bodyPr>
            <a:normAutofit/>
          </a:bodyPr>
          <a:lstStyle/>
          <a:p>
            <a:r>
              <a:rPr kumimoji="1" lang="en-US" altLang="ja-JP" sz="4800" dirty="0"/>
              <a:t>New Platform</a:t>
            </a:r>
            <a:r>
              <a:rPr kumimoji="1" lang="ja-JP" altLang="en-US" sz="4800"/>
              <a:t>　</a:t>
            </a:r>
            <a:r>
              <a:rPr kumimoji="1" lang="ja-JP" altLang="en-US" sz="5400"/>
              <a:t>高齢者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9BB5B11-2761-38C7-B607-DC740ECBB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028" y="2311705"/>
            <a:ext cx="7976213" cy="3472150"/>
          </a:xfrm>
        </p:spPr>
        <p:txBody>
          <a:bodyPr>
            <a:normAutofit/>
          </a:bodyPr>
          <a:lstStyle/>
          <a:p>
            <a:pPr algn="l">
              <a:lnSpc>
                <a:spcPts val="2800"/>
              </a:lnSpc>
              <a:spcBef>
                <a:spcPts val="0"/>
              </a:spcBef>
            </a:pPr>
            <a:r>
              <a:rPr kumimoji="1" lang="ja-JP" altLang="en-US" sz="2000"/>
              <a:t>＊セミナー等で使ってきた</a:t>
            </a:r>
            <a:r>
              <a:rPr lang="ja-JP" altLang="en-US" sz="2000"/>
              <a:t>「キャスパー簡易クッションセット」を　　</a:t>
            </a:r>
            <a:endParaRPr lang="en-US" altLang="ja-JP" sz="2000" dirty="0"/>
          </a:p>
          <a:p>
            <a:pPr algn="l">
              <a:lnSpc>
                <a:spcPts val="2800"/>
              </a:lnSpc>
              <a:spcBef>
                <a:spcPts val="0"/>
              </a:spcBef>
            </a:pPr>
            <a:r>
              <a:rPr lang="ja-JP" altLang="en-US" sz="2000"/>
              <a:t>　使って</a:t>
            </a:r>
            <a:r>
              <a:rPr kumimoji="1" lang="ja-JP" altLang="en-US" sz="2000"/>
              <a:t>普通型車椅子の座面と背もたれに三角クッション等を置い</a:t>
            </a:r>
            <a:endParaRPr kumimoji="1" lang="en-US" altLang="ja-JP" sz="2000" dirty="0"/>
          </a:p>
          <a:p>
            <a:pPr algn="l">
              <a:lnSpc>
                <a:spcPts val="2800"/>
              </a:lnSpc>
              <a:spcBef>
                <a:spcPts val="0"/>
              </a:spcBef>
            </a:pPr>
            <a:r>
              <a:rPr lang="ja-JP" altLang="en-US" sz="2000"/>
              <a:t>　</a:t>
            </a:r>
            <a:r>
              <a:rPr kumimoji="1" lang="ja-JP" altLang="en-US" sz="2000"/>
              <a:t>て、</a:t>
            </a:r>
            <a:r>
              <a:rPr lang="ja-JP" altLang="en-US" sz="2000"/>
              <a:t>その環境設定によってどんな変化があるかを試す。　</a:t>
            </a:r>
            <a:endParaRPr lang="en-US" altLang="ja-JP" sz="2000" dirty="0"/>
          </a:p>
          <a:p>
            <a:pPr algn="l">
              <a:lnSpc>
                <a:spcPts val="2800"/>
              </a:lnSpc>
              <a:spcBef>
                <a:spcPts val="0"/>
              </a:spcBef>
            </a:pPr>
            <a:r>
              <a:rPr lang="ja-JP" altLang="en-US" sz="2000"/>
              <a:t>　ビフォーアフターの写真撮影</a:t>
            </a:r>
            <a:endParaRPr lang="en-US" altLang="ja-JP" sz="2000" dirty="0"/>
          </a:p>
          <a:p>
            <a:pPr algn="l">
              <a:lnSpc>
                <a:spcPts val="2800"/>
              </a:lnSpc>
              <a:spcBef>
                <a:spcPts val="0"/>
              </a:spcBef>
            </a:pPr>
            <a:r>
              <a:rPr lang="ja-JP" altLang="en-US" sz="2000"/>
              <a:t>　</a:t>
            </a:r>
            <a:endParaRPr lang="en-US" altLang="ja-JP" sz="2000" dirty="0"/>
          </a:p>
          <a:p>
            <a:pPr algn="l">
              <a:lnSpc>
                <a:spcPts val="2800"/>
              </a:lnSpc>
              <a:spcBef>
                <a:spcPts val="0"/>
              </a:spcBef>
            </a:pPr>
            <a:r>
              <a:rPr lang="ja-JP" altLang="en-US" sz="2000"/>
              <a:t>＊その試した結果によって、セット内容をブラッシュアップする。</a:t>
            </a:r>
            <a:endParaRPr lang="en-US" altLang="ja-JP" sz="2000" dirty="0"/>
          </a:p>
          <a:p>
            <a:pPr algn="l">
              <a:lnSpc>
                <a:spcPts val="2800"/>
              </a:lnSpc>
              <a:spcBef>
                <a:spcPts val="0"/>
              </a:spcBef>
            </a:pPr>
            <a:endParaRPr lang="en-US" altLang="ja-JP" sz="2000" dirty="0"/>
          </a:p>
          <a:p>
            <a:pPr algn="l">
              <a:lnSpc>
                <a:spcPts val="2800"/>
              </a:lnSpc>
              <a:spcBef>
                <a:spcPts val="0"/>
              </a:spcBef>
            </a:pPr>
            <a:r>
              <a:rPr lang="ja-JP" altLang="en-US" sz="2000"/>
              <a:t>＊その使い方や考え方をできるだけわかりやすくまとめた資料をも</a:t>
            </a:r>
            <a:endParaRPr lang="en-US" altLang="ja-JP" sz="2000" dirty="0"/>
          </a:p>
          <a:p>
            <a:pPr algn="l">
              <a:lnSpc>
                <a:spcPts val="2800"/>
              </a:lnSpc>
              <a:spcBef>
                <a:spcPts val="0"/>
              </a:spcBef>
            </a:pPr>
            <a:r>
              <a:rPr lang="ja-JP" altLang="en-US" sz="2000"/>
              <a:t>　とに、多くの方に気軽に使ってもらえるようにする。</a:t>
            </a:r>
            <a:endParaRPr kumimoji="1" lang="en-US" altLang="ja-JP" sz="2000" dirty="0"/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A9751B3A-6C2A-A8A1-6840-0B6803408C3D}"/>
              </a:ext>
            </a:extLst>
          </p:cNvPr>
          <p:cNvSpPr txBox="1">
            <a:spLocks/>
          </p:cNvSpPr>
          <p:nvPr/>
        </p:nvSpPr>
        <p:spPr>
          <a:xfrm>
            <a:off x="-114759" y="426465"/>
            <a:ext cx="3122363" cy="409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/>
              <a:t>2022/10/25</a:t>
            </a:r>
          </a:p>
          <a:p>
            <a:endParaRPr lang="en-US" altLang="ja-JP" sz="2000" dirty="0"/>
          </a:p>
          <a:p>
            <a:endParaRPr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4267521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>
          <a:xfrm>
            <a:off x="889906" y="397906"/>
            <a:ext cx="7520616" cy="102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8" tIns="45708" rIns="45708" bIns="45708" anchor="ctr">
            <a:noAutofit/>
          </a:bodyPr>
          <a:lstStyle>
            <a:lvl1pPr marL="0" marR="0" indent="0" algn="ctr" defTabSz="65010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228553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105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658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213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2766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319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599875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424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ja-JP" altLang="en-US" sz="2531" b="1" dirty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片足を使って車椅子を操作する方は</a:t>
            </a:r>
          </a:p>
          <a:p>
            <a:pPr>
              <a:lnSpc>
                <a:spcPct val="120000"/>
              </a:lnSpc>
            </a:pPr>
            <a:r>
              <a:rPr kumimoji="1" lang="ja-JP" altLang="en-US" sz="2531" b="1" dirty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片方だけ下ろすと操作しやすくなる。</a:t>
            </a:r>
            <a:endParaRPr kumimoji="1" lang="en-US" altLang="ja-JP" sz="2531" b="1" dirty="0">
              <a:solidFill>
                <a:srgbClr val="595959"/>
              </a:solidFill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12" name="図形グループ 11"/>
          <p:cNvGrpSpPr/>
          <p:nvPr/>
        </p:nvGrpSpPr>
        <p:grpSpPr>
          <a:xfrm>
            <a:off x="1133204" y="1614846"/>
            <a:ext cx="6872543" cy="4787314"/>
            <a:chOff x="4354704" y="3564368"/>
            <a:chExt cx="8385077" cy="5840923"/>
          </a:xfrm>
        </p:grpSpPr>
        <p:pic>
          <p:nvPicPr>
            <p:cNvPr id="3" name="図 2" descr="スクリーンショット 2019-09-05 8.51.06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03"/>
            <a:stretch/>
          </p:blipFill>
          <p:spPr>
            <a:xfrm>
              <a:off x="4354704" y="3564368"/>
              <a:ext cx="8385077" cy="5840923"/>
            </a:xfrm>
            <a:prstGeom prst="rect">
              <a:avLst/>
            </a:prstGeom>
          </p:spPr>
        </p:pic>
        <p:cxnSp>
          <p:nvCxnSpPr>
            <p:cNvPr id="14" name="直線コネクタ 13"/>
            <p:cNvCxnSpPr/>
            <p:nvPr/>
          </p:nvCxnSpPr>
          <p:spPr>
            <a:xfrm flipV="1">
              <a:off x="4632133" y="7327691"/>
              <a:ext cx="4394148" cy="459740"/>
            </a:xfrm>
            <a:prstGeom prst="line">
              <a:avLst/>
            </a:prstGeom>
            <a:ln w="149225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図形グループ 66"/>
            <p:cNvGrpSpPr/>
            <p:nvPr/>
          </p:nvGrpSpPr>
          <p:grpSpPr>
            <a:xfrm rot="331638">
              <a:off x="8696872" y="6042266"/>
              <a:ext cx="1600651" cy="2204949"/>
              <a:chOff x="8541036" y="5665418"/>
              <a:chExt cx="1600652" cy="2204949"/>
            </a:xfrm>
          </p:grpSpPr>
          <p:cxnSp>
            <p:nvCxnSpPr>
              <p:cNvPr id="57" name="直線コネクタ 56"/>
              <p:cNvCxnSpPr/>
              <p:nvPr/>
            </p:nvCxnSpPr>
            <p:spPr>
              <a:xfrm>
                <a:off x="9129878" y="7282195"/>
                <a:ext cx="306226" cy="177719"/>
              </a:xfrm>
              <a:prstGeom prst="line">
                <a:avLst/>
              </a:prstGeom>
              <a:ln w="76200" cmpd="sng">
                <a:solidFill>
                  <a:srgbClr val="B609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H="1">
                <a:off x="9229792" y="7424382"/>
                <a:ext cx="173646" cy="297152"/>
              </a:xfrm>
              <a:prstGeom prst="line">
                <a:avLst/>
              </a:prstGeom>
              <a:ln w="76200" cmpd="sng">
                <a:solidFill>
                  <a:srgbClr val="B609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V="1">
                <a:off x="8969549" y="5665418"/>
                <a:ext cx="1172139" cy="1907540"/>
              </a:xfrm>
              <a:prstGeom prst="line">
                <a:avLst/>
              </a:prstGeom>
              <a:ln w="76200" cmpd="sng">
                <a:solidFill>
                  <a:srgbClr val="B609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>
                <a:off x="8541036" y="7360706"/>
                <a:ext cx="895068" cy="509661"/>
              </a:xfrm>
              <a:prstGeom prst="line">
                <a:avLst/>
              </a:prstGeom>
              <a:ln w="76200" cmpd="sng">
                <a:solidFill>
                  <a:srgbClr val="B609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直線コネクタ 68"/>
            <p:cNvCxnSpPr>
              <a:endCxn id="21" idx="2"/>
            </p:cNvCxnSpPr>
            <p:nvPr/>
          </p:nvCxnSpPr>
          <p:spPr>
            <a:xfrm>
              <a:off x="4946597" y="6127917"/>
              <a:ext cx="3644608" cy="683840"/>
            </a:xfrm>
            <a:prstGeom prst="line">
              <a:avLst/>
            </a:prstGeom>
            <a:ln w="149225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flipH="1">
              <a:off x="6527378" y="7588983"/>
              <a:ext cx="1953774" cy="510942"/>
            </a:xfrm>
            <a:prstGeom prst="line">
              <a:avLst/>
            </a:prstGeom>
            <a:ln w="57150" cmpd="sng">
              <a:solidFill>
                <a:srgbClr val="FFFF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円/楕円 3"/>
            <p:cNvSpPr/>
            <p:nvPr/>
          </p:nvSpPr>
          <p:spPr>
            <a:xfrm>
              <a:off x="9003745" y="6991692"/>
              <a:ext cx="458364" cy="458364"/>
            </a:xfrm>
            <a:prstGeom prst="ellipse">
              <a:avLst/>
            </a:prstGeom>
            <a:solidFill>
              <a:srgbClr val="3061B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66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8591205" y="6582575"/>
              <a:ext cx="458364" cy="458364"/>
            </a:xfrm>
            <a:prstGeom prst="ellipse">
              <a:avLst/>
            </a:prstGeom>
            <a:solidFill>
              <a:srgbClr val="3061B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66"/>
            </a:p>
          </p:txBody>
        </p:sp>
      </p:grpSp>
    </p:spTree>
    <p:extLst>
      <p:ext uri="{BB962C8B-B14F-4D97-AF65-F5344CB8AC3E}">
        <p14:creationId xmlns:p14="http://schemas.microsoft.com/office/powerpoint/2010/main" val="2421011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919559"/>
            <a:ext cx="8229601" cy="1143001"/>
          </a:xfrm>
        </p:spPr>
        <p:txBody>
          <a:bodyPr>
            <a:normAutofit/>
          </a:bodyPr>
          <a:lstStyle/>
          <a:p>
            <a:r>
              <a:rPr lang="ja-JP" altLang="en-US" sz="3094" dirty="0">
                <a:solidFill>
                  <a:schemeClr val="tx2">
                    <a:lumMod val="25000"/>
                  </a:schemeClr>
                </a:solidFill>
                <a:latin typeface="メイリオ"/>
                <a:ea typeface="メイリオ"/>
                <a:cs typeface="メイリオ"/>
              </a:rPr>
              <a:t>坐骨部と大腿部を分けてイメージする</a:t>
            </a:r>
          </a:p>
        </p:txBody>
      </p:sp>
      <p:pic>
        <p:nvPicPr>
          <p:cNvPr id="3" name="図 2" descr="スクリーンショット 2019-01-17 8.4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3" y="1785938"/>
            <a:ext cx="4375547" cy="5072063"/>
          </a:xfrm>
          <a:prstGeom prst="rect">
            <a:avLst/>
          </a:prstGeom>
        </p:spPr>
      </p:pic>
      <p:pic>
        <p:nvPicPr>
          <p:cNvPr id="4" name="図 3" descr="スクリーンショット 2019-01-17 8.45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382" y="1785938"/>
            <a:ext cx="3375422" cy="5143500"/>
          </a:xfrm>
          <a:prstGeom prst="rect">
            <a:avLst/>
          </a:prstGeom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457205" y="124329"/>
            <a:ext cx="8229601" cy="93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8" tIns="45708" rIns="45708" bIns="45708" anchor="ctr">
            <a:normAutofit/>
          </a:bodyPr>
          <a:lstStyle>
            <a:lvl1pPr marL="0" marR="0" indent="0" algn="ctr" defTabSz="65010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228553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105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658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213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2766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319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599875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424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r>
              <a:rPr kumimoji="1" lang="ja-JP" altLang="en-US" sz="4219" dirty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第一の土台</a:t>
            </a:r>
          </a:p>
        </p:txBody>
      </p:sp>
    </p:spTree>
    <p:extLst>
      <p:ext uri="{BB962C8B-B14F-4D97-AF65-F5344CB8AC3E}">
        <p14:creationId xmlns:p14="http://schemas.microsoft.com/office/powerpoint/2010/main" val="101041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5" y="928360"/>
            <a:ext cx="8229601" cy="875404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en-US" sz="2812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latin typeface="メイリオ"/>
                <a:ea typeface="メイリオ"/>
                <a:cs typeface="メイリオ"/>
              </a:rPr>
              <a:t>坐骨部と大腿部を分けてイメージする</a:t>
            </a:r>
          </a:p>
        </p:txBody>
      </p:sp>
      <p:pic>
        <p:nvPicPr>
          <p:cNvPr id="14" name="図 13" descr="スクリーンショット 2019-01-17 8.3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6449"/>
            <a:ext cx="4064468" cy="4549559"/>
          </a:xfrm>
          <a:prstGeom prst="rect">
            <a:avLst/>
          </a:prstGeom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457205" y="201211"/>
            <a:ext cx="8229601" cy="93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8" tIns="45708" rIns="45708" bIns="45708" anchor="ctr">
            <a:normAutofit/>
          </a:bodyPr>
          <a:lstStyle>
            <a:lvl1pPr marL="0" marR="0" indent="0" algn="ctr" defTabSz="65010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228553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105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658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213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2766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319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599875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424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r>
              <a:rPr kumimoji="1" lang="ja-JP" altLang="en-US" sz="3375" dirty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第一の土台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481845" y="2341935"/>
            <a:ext cx="4204960" cy="3950540"/>
          </a:xfrm>
          <a:prstGeom prst="rect">
            <a:avLst/>
          </a:prstGeom>
          <a:ln>
            <a:noFill/>
          </a:ln>
        </p:spPr>
        <p:txBody>
          <a:bodyPr vert="horz" lIns="91387" tIns="45693" rIns="91387" bIns="45693" rtlCol="0" anchor="ctr">
            <a:normAutofit/>
          </a:bodyPr>
          <a:lstStyle>
            <a:lvl1pPr algn="ctr" defTabSz="649860" rtl="0" eaLnBrk="1" latinLnBrk="0" hangingPunct="1">
              <a:spcBef>
                <a:spcPct val="0"/>
              </a:spcBef>
              <a:buNone/>
              <a:defRPr kumimoji="1"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812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latin typeface="メイリオ"/>
                <a:ea typeface="メイリオ"/>
                <a:cs typeface="メイリオ"/>
              </a:rPr>
              <a:t>抱っこ等で全介助で座る方で、股関節屈曲角度制限の無い方は、大腿骨もイラストのような角度にした方が、骨盤が前ずれしにくく、背もたれにも載りやすくなる。</a:t>
            </a:r>
          </a:p>
        </p:txBody>
      </p:sp>
    </p:spTree>
    <p:extLst>
      <p:ext uri="{BB962C8B-B14F-4D97-AF65-F5344CB8AC3E}">
        <p14:creationId xmlns:p14="http://schemas.microsoft.com/office/powerpoint/2010/main" val="116920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スクリーンショット 2019-01-17 8.33.4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722" y="1999924"/>
            <a:ext cx="4297345" cy="4252258"/>
          </a:xfrm>
          <a:prstGeom prst="rect">
            <a:avLst/>
          </a:prstGeom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457205" y="124329"/>
            <a:ext cx="8229601" cy="93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8" tIns="45708" rIns="45708" bIns="45708" anchor="ctr">
            <a:normAutofit/>
          </a:bodyPr>
          <a:lstStyle>
            <a:lvl1pPr marL="0" marR="0" indent="0" algn="ctr" defTabSz="65010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228553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105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658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213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2766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319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599875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424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r>
              <a:rPr kumimoji="1" lang="ja-JP" altLang="en-US" sz="4219" dirty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第一の土台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57205" y="928360"/>
            <a:ext cx="8229601" cy="875404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en-US" sz="2812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latin typeface="メイリオ"/>
                <a:ea typeface="メイリオ"/>
                <a:cs typeface="メイリオ"/>
              </a:rPr>
              <a:t>坐骨部と大腿部を分けてイメージする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523566" y="2075806"/>
            <a:ext cx="4204960" cy="3950540"/>
          </a:xfrm>
          <a:prstGeom prst="rect">
            <a:avLst/>
          </a:prstGeom>
          <a:ln>
            <a:noFill/>
          </a:ln>
        </p:spPr>
        <p:txBody>
          <a:bodyPr vert="horz" lIns="91387" tIns="45693" rIns="91387" bIns="45693" rtlCol="0" anchor="ctr">
            <a:normAutofit/>
          </a:bodyPr>
          <a:lstStyle>
            <a:lvl1pPr algn="ctr" defTabSz="649860" rtl="0" eaLnBrk="1" latinLnBrk="0" hangingPunct="1">
              <a:spcBef>
                <a:spcPct val="0"/>
              </a:spcBef>
              <a:buNone/>
              <a:defRPr kumimoji="1"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812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latin typeface="メイリオ"/>
                <a:ea typeface="メイリオ"/>
                <a:cs typeface="メイリオ"/>
              </a:rPr>
              <a:t>ご自分で座る方や、股関節屈曲角度制限がある方は、坐骨のクッション部分を骨盤に対して</a:t>
            </a:r>
            <a:r>
              <a:rPr lang="en-US" altLang="ja-JP" sz="2812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latin typeface="メイリオ"/>
                <a:ea typeface="メイリオ"/>
                <a:cs typeface="メイリオ"/>
              </a:rPr>
              <a:t>90</a:t>
            </a:r>
            <a:r>
              <a:rPr lang="ja-JP" altLang="en-US" sz="2812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2">
                    <a:lumMod val="25000"/>
                  </a:schemeClr>
                </a:solidFill>
                <a:latin typeface="メイリオ"/>
                <a:ea typeface="メイリオ"/>
                <a:cs typeface="メイリオ"/>
              </a:rPr>
              <a:t>度の角度にし、大腿骨部のクッションは股関節屈曲に無理のない角度にする。</a:t>
            </a:r>
          </a:p>
        </p:txBody>
      </p:sp>
    </p:spTree>
    <p:extLst>
      <p:ext uri="{BB962C8B-B14F-4D97-AF65-F5344CB8AC3E}">
        <p14:creationId xmlns:p14="http://schemas.microsoft.com/office/powerpoint/2010/main" val="1053593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 2019-01-17 21.32.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817"/>
          <a:stretch/>
        </p:blipFill>
        <p:spPr>
          <a:xfrm>
            <a:off x="2275223" y="1400592"/>
            <a:ext cx="4593554" cy="524217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784306" y="473232"/>
            <a:ext cx="7715751" cy="1049803"/>
          </a:xfrm>
          <a:prstGeom prst="rect">
            <a:avLst/>
          </a:prstGeom>
        </p:spPr>
        <p:txBody>
          <a:bodyPr wrap="square" lIns="64290" tIns="32145" rIns="64290" bIns="32145">
            <a:spAutoFit/>
          </a:bodyPr>
          <a:lstStyle/>
          <a:p>
            <a:pPr algn="ctr"/>
            <a:r>
              <a:rPr lang="en-US" altLang="ja-JP" sz="3200" b="1" dirty="0" err="1"/>
              <a:t>クッションで</a:t>
            </a:r>
            <a:r>
              <a:rPr lang="en-US" altLang="ja-JP" sz="3200" b="1" dirty="0" err="1">
                <a:solidFill>
                  <a:schemeClr val="accent6"/>
                </a:solidFill>
              </a:rPr>
              <a:t>簡易</a:t>
            </a:r>
            <a:r>
              <a:rPr lang="en-US" altLang="ja-JP" sz="3200" b="1" dirty="0" err="1"/>
              <a:t>的な</a:t>
            </a:r>
            <a:endParaRPr lang="en-US" altLang="ja-JP" sz="3200" b="1" dirty="0"/>
          </a:p>
          <a:p>
            <a:pPr algn="ctr"/>
            <a:r>
              <a:rPr lang="en-US" altLang="ja-JP" sz="3200" b="1" dirty="0" err="1">
                <a:solidFill>
                  <a:schemeClr val="accent6"/>
                </a:solidFill>
              </a:rPr>
              <a:t>第一</a:t>
            </a:r>
            <a:r>
              <a:rPr lang="en-US" altLang="ja-JP" sz="3200" b="1" dirty="0" err="1"/>
              <a:t>の</a:t>
            </a:r>
            <a:r>
              <a:rPr lang="en-US" altLang="ja-JP" sz="3200" b="1" dirty="0" err="1">
                <a:solidFill>
                  <a:schemeClr val="accent6"/>
                </a:solidFill>
              </a:rPr>
              <a:t>土台</a:t>
            </a:r>
            <a:r>
              <a:rPr lang="en-US" altLang="ja-JP" sz="3200" b="1" dirty="0" err="1"/>
              <a:t>を作る</a:t>
            </a:r>
            <a:r>
              <a:rPr lang="en-US" altLang="ja-JP" sz="3200" b="1" dirty="0"/>
              <a:t>。</a:t>
            </a:r>
            <a:endParaRPr lang="ja-JP" altLang="ja-JP" sz="3200" dirty="0"/>
          </a:p>
        </p:txBody>
      </p:sp>
    </p:spTree>
    <p:extLst>
      <p:ext uri="{BB962C8B-B14F-4D97-AF65-F5344CB8AC3E}">
        <p14:creationId xmlns:p14="http://schemas.microsoft.com/office/powerpoint/2010/main" val="155812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クリーンショット 2019-01-17 21.32.2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62"/>
          <a:stretch/>
        </p:blipFill>
        <p:spPr>
          <a:xfrm>
            <a:off x="648002" y="1601155"/>
            <a:ext cx="7847996" cy="4692864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D1052E6-0DA0-7447-B76F-61FA4463FBF5}"/>
              </a:ext>
            </a:extLst>
          </p:cNvPr>
          <p:cNvSpPr/>
          <p:nvPr/>
        </p:nvSpPr>
        <p:spPr>
          <a:xfrm>
            <a:off x="286562" y="727024"/>
            <a:ext cx="8494611" cy="497665"/>
          </a:xfrm>
          <a:prstGeom prst="rect">
            <a:avLst/>
          </a:prstGeom>
        </p:spPr>
        <p:txBody>
          <a:bodyPr wrap="square" lIns="64290" tIns="32145" rIns="64290" bIns="32145">
            <a:spAutoFit/>
          </a:bodyPr>
          <a:lstStyle/>
          <a:p>
            <a:pPr algn="ctr"/>
            <a:r>
              <a:rPr lang="en-US" altLang="ja-JP" sz="2812" b="1" dirty="0" err="1"/>
              <a:t>クッションで</a:t>
            </a:r>
            <a:r>
              <a:rPr lang="en-US" altLang="ja-JP" sz="2812" b="1" dirty="0" err="1">
                <a:solidFill>
                  <a:schemeClr val="accent6"/>
                </a:solidFill>
              </a:rPr>
              <a:t>簡易</a:t>
            </a:r>
            <a:r>
              <a:rPr lang="en-US" altLang="ja-JP" sz="2812" b="1" dirty="0" err="1"/>
              <a:t>的な</a:t>
            </a:r>
            <a:r>
              <a:rPr lang="en-US" altLang="ja-JP" sz="2812" b="1" dirty="0" err="1">
                <a:solidFill>
                  <a:schemeClr val="accent6"/>
                </a:solidFill>
              </a:rPr>
              <a:t>第一</a:t>
            </a:r>
            <a:r>
              <a:rPr lang="en-US" altLang="ja-JP" sz="2812" b="1" dirty="0" err="1"/>
              <a:t>の</a:t>
            </a:r>
            <a:r>
              <a:rPr lang="en-US" altLang="ja-JP" sz="2812" b="1" dirty="0" err="1">
                <a:solidFill>
                  <a:schemeClr val="accent6"/>
                </a:solidFill>
              </a:rPr>
              <a:t>土台</a:t>
            </a:r>
            <a:r>
              <a:rPr lang="en-US" altLang="ja-JP" sz="2812" b="1" dirty="0" err="1"/>
              <a:t>を作る</a:t>
            </a:r>
            <a:r>
              <a:rPr lang="en-US" altLang="ja-JP" sz="2812" b="1" dirty="0"/>
              <a:t>。</a:t>
            </a:r>
            <a:endParaRPr lang="ja-JP" altLang="ja-JP" sz="2812" dirty="0"/>
          </a:p>
        </p:txBody>
      </p:sp>
    </p:spTree>
    <p:extLst>
      <p:ext uri="{BB962C8B-B14F-4D97-AF65-F5344CB8AC3E}">
        <p14:creationId xmlns:p14="http://schemas.microsoft.com/office/powerpoint/2010/main" val="287488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98447" y="651945"/>
            <a:ext cx="7807333" cy="541074"/>
          </a:xfrm>
          <a:prstGeom prst="rect">
            <a:avLst/>
          </a:prstGeom>
        </p:spPr>
        <p:txBody>
          <a:bodyPr wrap="square" lIns="64290" tIns="32145" rIns="64290" bIns="32145">
            <a:spAutoFit/>
          </a:bodyPr>
          <a:lstStyle/>
          <a:p>
            <a:r>
              <a:rPr lang="en-US" altLang="ja-JP" sz="3094" b="1" dirty="0"/>
              <a:t>クッションで簡易的な第一の土台を作る。</a:t>
            </a:r>
            <a:endParaRPr lang="ja-JP" altLang="ja-JP" sz="3094" dirty="0"/>
          </a:p>
        </p:txBody>
      </p:sp>
      <p:pic>
        <p:nvPicPr>
          <p:cNvPr id="6" name="図 5" descr="1111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81" y="1557023"/>
            <a:ext cx="4512751" cy="4257313"/>
          </a:xfrm>
          <a:prstGeom prst="rect">
            <a:avLst/>
          </a:prstGeom>
        </p:spPr>
      </p:pic>
      <p:pic>
        <p:nvPicPr>
          <p:cNvPr id="7" name="図 6" descr="1111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032" y="2658366"/>
            <a:ext cx="4102503" cy="32277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814982" y="1557023"/>
            <a:ext cx="3612954" cy="100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969" dirty="0">
                <a:solidFill>
                  <a:srgbClr val="B60905"/>
                </a:solidFill>
              </a:rPr>
              <a:t>座面の赤い線の角度部分に</a:t>
            </a:r>
            <a:endParaRPr kumimoji="1" lang="en-US" altLang="ja-JP" sz="1969" dirty="0">
              <a:solidFill>
                <a:srgbClr val="B60905"/>
              </a:solidFill>
            </a:endParaRPr>
          </a:p>
          <a:p>
            <a:r>
              <a:rPr kumimoji="1" lang="ja-JP" altLang="en-US" sz="1969" dirty="0">
                <a:solidFill>
                  <a:srgbClr val="B60905"/>
                </a:solidFill>
              </a:rPr>
              <a:t>坐骨が載っていることが</a:t>
            </a:r>
            <a:endParaRPr kumimoji="1" lang="en-US" altLang="ja-JP" sz="1969" dirty="0">
              <a:solidFill>
                <a:srgbClr val="B60905"/>
              </a:solidFill>
            </a:endParaRPr>
          </a:p>
          <a:p>
            <a:r>
              <a:rPr kumimoji="1" lang="ja-JP" altLang="en-US" sz="1969" dirty="0">
                <a:solidFill>
                  <a:srgbClr val="B60905"/>
                </a:solidFill>
              </a:rPr>
              <a:t>非常に重要である。</a:t>
            </a:r>
          </a:p>
        </p:txBody>
      </p:sp>
    </p:spTree>
    <p:extLst>
      <p:ext uri="{BB962C8B-B14F-4D97-AF65-F5344CB8AC3E}">
        <p14:creationId xmlns:p14="http://schemas.microsoft.com/office/powerpoint/2010/main" val="506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46931" y="433782"/>
            <a:ext cx="8057976" cy="541074"/>
          </a:xfrm>
          <a:prstGeom prst="rect">
            <a:avLst/>
          </a:prstGeom>
        </p:spPr>
        <p:txBody>
          <a:bodyPr wrap="square" lIns="64290" tIns="32145" rIns="64290" bIns="32145">
            <a:spAutoFit/>
          </a:bodyPr>
          <a:lstStyle/>
          <a:p>
            <a:r>
              <a:rPr lang="en-US" altLang="ja-JP" sz="3094" b="1" dirty="0"/>
              <a:t>クッションで簡易的な第一の土台を作る。</a:t>
            </a:r>
            <a:endParaRPr lang="ja-JP" altLang="ja-JP" sz="3094" dirty="0"/>
          </a:p>
        </p:txBody>
      </p:sp>
      <p:pic>
        <p:nvPicPr>
          <p:cNvPr id="6" name="図 5" descr="1111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96" y="2541261"/>
            <a:ext cx="2219866" cy="3207900"/>
          </a:xfrm>
          <a:prstGeom prst="rect">
            <a:avLst/>
          </a:prstGeom>
        </p:spPr>
      </p:pic>
      <p:pic>
        <p:nvPicPr>
          <p:cNvPr id="7" name="図 6" descr="1111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278" y="2774813"/>
            <a:ext cx="2550279" cy="3207899"/>
          </a:xfrm>
          <a:prstGeom prst="rect">
            <a:avLst/>
          </a:prstGeom>
        </p:spPr>
      </p:pic>
      <p:pic>
        <p:nvPicPr>
          <p:cNvPr id="8" name="図 7" descr="1111_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087" y="2774813"/>
            <a:ext cx="2174955" cy="32078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39730" y="1538237"/>
            <a:ext cx="2211732" cy="74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6" dirty="0"/>
              <a:t>高齢者の場合、骨盤部の</a:t>
            </a:r>
            <a:endParaRPr kumimoji="1" lang="en-US" altLang="ja-JP" sz="1406" dirty="0"/>
          </a:p>
          <a:p>
            <a:r>
              <a:rPr kumimoji="1" lang="ja-JP" altLang="en-US" sz="1406" dirty="0"/>
              <a:t>三角クッションは、</a:t>
            </a:r>
            <a:endParaRPr kumimoji="1" lang="en-US" altLang="ja-JP" sz="1406" dirty="0"/>
          </a:p>
          <a:p>
            <a:r>
              <a:rPr kumimoji="1" lang="en-US" altLang="ja-JP" sz="1406" dirty="0"/>
              <a:t>2</a:t>
            </a:r>
            <a:r>
              <a:rPr kumimoji="1" lang="ja-JP" altLang="en-US" sz="1406" dirty="0"/>
              <a:t>枚から始める。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96278" y="1394313"/>
            <a:ext cx="2493350" cy="1390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6" dirty="0"/>
              <a:t>座っている様子を見ながら、</a:t>
            </a:r>
            <a:endParaRPr kumimoji="1" lang="en-US" altLang="ja-JP" sz="1406" dirty="0"/>
          </a:p>
          <a:p>
            <a:r>
              <a:rPr kumimoji="1" lang="ja-JP" altLang="en-US" sz="1406" dirty="0"/>
              <a:t>お尻が前にずれたり、骨盤部に空間ができるようであれば、骨盤部のクッションを</a:t>
            </a:r>
            <a:endParaRPr kumimoji="1" lang="en-US" altLang="ja-JP" sz="1406" dirty="0"/>
          </a:p>
          <a:p>
            <a:r>
              <a:rPr kumimoji="1" lang="ja-JP" altLang="en-US" sz="1406" dirty="0"/>
              <a:t>三枚入れる。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63361" y="1394313"/>
            <a:ext cx="2423153" cy="117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6" dirty="0"/>
              <a:t>骨盤部にクッションを</a:t>
            </a:r>
            <a:r>
              <a:rPr kumimoji="1" lang="en-US" altLang="ja-JP" sz="1406" dirty="0"/>
              <a:t>3</a:t>
            </a:r>
            <a:r>
              <a:rPr kumimoji="1" lang="ja-JP" altLang="en-US" sz="1406" dirty="0"/>
              <a:t>枚以上入れる場合には、座面のクッションの下に</a:t>
            </a:r>
            <a:endParaRPr kumimoji="1" lang="en-US" altLang="ja-JP" sz="1406" dirty="0"/>
          </a:p>
          <a:p>
            <a:r>
              <a:rPr kumimoji="1" lang="ja-JP" altLang="en-US" sz="1406" dirty="0">
                <a:solidFill>
                  <a:srgbClr val="B60905"/>
                </a:solidFill>
              </a:rPr>
              <a:t>三角クッション</a:t>
            </a:r>
            <a:r>
              <a:rPr kumimoji="1" lang="ja-JP" altLang="en-US" sz="1406" dirty="0"/>
              <a:t>を入れて</a:t>
            </a:r>
            <a:endParaRPr kumimoji="1" lang="en-US" altLang="ja-JP" sz="1406" dirty="0"/>
          </a:p>
          <a:p>
            <a:r>
              <a:rPr kumimoji="1" lang="ja-JP" altLang="en-US" sz="1406" dirty="0"/>
              <a:t>坐骨部が乗る角度を上げる</a:t>
            </a:r>
          </a:p>
        </p:txBody>
      </p:sp>
      <p:cxnSp>
        <p:nvCxnSpPr>
          <p:cNvPr id="17" name="直線コネクタ 16"/>
          <p:cNvCxnSpPr/>
          <p:nvPr/>
        </p:nvCxnSpPr>
        <p:spPr>
          <a:xfrm>
            <a:off x="6257415" y="2191263"/>
            <a:ext cx="0" cy="2740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6257415" y="4932059"/>
            <a:ext cx="487680" cy="755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257416" y="2191263"/>
            <a:ext cx="280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6745095" y="4932058"/>
            <a:ext cx="0" cy="12613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6745095" y="5058192"/>
            <a:ext cx="76428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6745095" y="4932058"/>
            <a:ext cx="764282" cy="12613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04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52474" y="2952633"/>
            <a:ext cx="7153478" cy="714198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kumimoji="1" lang="ja-JP" altLang="en-US" sz="421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第一の土台の応用</a:t>
            </a:r>
            <a:endParaRPr kumimoji="1" lang="en-US" altLang="ja-JP" sz="337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0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 txBox="1">
            <a:spLocks/>
          </p:cNvSpPr>
          <p:nvPr/>
        </p:nvSpPr>
        <p:spPr>
          <a:xfrm>
            <a:off x="602883" y="297368"/>
            <a:ext cx="7835913" cy="85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08" tIns="45708" rIns="45708" bIns="45708" anchor="ctr">
            <a:noAutofit/>
          </a:bodyPr>
          <a:lstStyle>
            <a:lvl1pPr marL="0" marR="0" indent="0" algn="ctr" defTabSz="65010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marR="0" indent="228553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2pPr>
            <a:lvl3pPr marL="0" marR="0" indent="457105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3pPr>
            <a:lvl4pPr marL="0" marR="0" indent="685658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4pPr>
            <a:lvl5pPr marL="0" marR="0" indent="914213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5pPr>
            <a:lvl6pPr marL="0" marR="0" indent="1142766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6pPr>
            <a:lvl7pPr marL="0" marR="0" indent="1371319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7pPr>
            <a:lvl8pPr marL="0" marR="0" indent="1599875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8pPr>
            <a:lvl9pPr marL="0" marR="0" indent="1828424" algn="l" defTabSz="58408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300" b="0" i="0" u="none" strike="noStrike" cap="none" spc="0" baseline="0">
                <a:ln>
                  <a:noFill/>
                </a:ln>
                <a:solidFill>
                  <a:srgbClr val="5C88A5"/>
                </a:solidFill>
                <a:uFillTx/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r>
              <a:rPr kumimoji="1" lang="ja-JP" altLang="en-US" sz="2531" b="1" dirty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座面を</a:t>
            </a:r>
            <a:r>
              <a:rPr kumimoji="1" lang="ja-JP" altLang="en-US" sz="4219" b="1" dirty="0">
                <a:solidFill>
                  <a:srgbClr val="FF8000"/>
                </a:solidFill>
                <a:latin typeface="メイリオ"/>
                <a:ea typeface="メイリオ"/>
                <a:cs typeface="メイリオ"/>
              </a:rPr>
              <a:t>座骨</a:t>
            </a:r>
            <a:r>
              <a:rPr kumimoji="1" lang="ja-JP" altLang="en-US" sz="2531" b="1" dirty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と</a:t>
            </a:r>
            <a:r>
              <a:rPr kumimoji="1" lang="ja-JP" altLang="en-US" sz="4219" b="1" dirty="0">
                <a:solidFill>
                  <a:srgbClr val="FF8000"/>
                </a:solidFill>
                <a:latin typeface="メイリオ"/>
                <a:ea typeface="メイリオ"/>
                <a:cs typeface="メイリオ"/>
              </a:rPr>
              <a:t>大腿骨</a:t>
            </a:r>
            <a:r>
              <a:rPr kumimoji="1" lang="ja-JP" altLang="en-US" sz="2531" b="1" dirty="0">
                <a:solidFill>
                  <a:srgbClr val="595959"/>
                </a:solidFill>
                <a:latin typeface="メイリオ"/>
                <a:ea typeface="メイリオ"/>
                <a:cs typeface="メイリオ"/>
              </a:rPr>
              <a:t>を別々で考える</a:t>
            </a: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1318369" y="1247296"/>
            <a:ext cx="6318385" cy="5259306"/>
            <a:chOff x="342778" y="337069"/>
            <a:chExt cx="6300489" cy="5244410"/>
          </a:xfrm>
        </p:grpSpPr>
        <p:pic>
          <p:nvPicPr>
            <p:cNvPr id="2" name="図 1" descr="スクリーンショット 2019-09-05 8.49.25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2778" y="337069"/>
              <a:ext cx="6300489" cy="5244410"/>
            </a:xfrm>
            <a:prstGeom prst="rect">
              <a:avLst/>
            </a:prstGeom>
          </p:spPr>
        </p:pic>
        <p:grpSp>
          <p:nvGrpSpPr>
            <p:cNvPr id="51" name="図形グループ 50"/>
            <p:cNvGrpSpPr/>
            <p:nvPr/>
          </p:nvGrpSpPr>
          <p:grpSpPr>
            <a:xfrm>
              <a:off x="2691994" y="2463020"/>
              <a:ext cx="2019735" cy="2204949"/>
              <a:chOff x="3175129" y="2301970"/>
              <a:chExt cx="2019735" cy="2204949"/>
            </a:xfrm>
          </p:grpSpPr>
          <p:cxnSp>
            <p:nvCxnSpPr>
              <p:cNvPr id="22" name="直線コネクタ 21"/>
              <p:cNvCxnSpPr/>
              <p:nvPr/>
            </p:nvCxnSpPr>
            <p:spPr>
              <a:xfrm>
                <a:off x="4183054" y="3918747"/>
                <a:ext cx="306226" cy="177719"/>
              </a:xfrm>
              <a:prstGeom prst="line">
                <a:avLst/>
              </a:prstGeom>
              <a:ln w="76200" cmpd="sng">
                <a:solidFill>
                  <a:srgbClr val="B609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flipH="1">
                <a:off x="4282968" y="4060934"/>
                <a:ext cx="173646" cy="297152"/>
              </a:xfrm>
              <a:prstGeom prst="line">
                <a:avLst/>
              </a:prstGeom>
              <a:ln w="76200" cmpd="sng">
                <a:solidFill>
                  <a:srgbClr val="B609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/>
              <p:cNvCxnSpPr/>
              <p:nvPr/>
            </p:nvCxnSpPr>
            <p:spPr>
              <a:xfrm flipV="1">
                <a:off x="4022725" y="2301970"/>
                <a:ext cx="1172139" cy="1907540"/>
              </a:xfrm>
              <a:prstGeom prst="line">
                <a:avLst/>
              </a:prstGeom>
              <a:ln w="76200" cmpd="sng">
                <a:solidFill>
                  <a:srgbClr val="B609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線コネクタ 4"/>
              <p:cNvCxnSpPr/>
              <p:nvPr/>
            </p:nvCxnSpPr>
            <p:spPr>
              <a:xfrm>
                <a:off x="3175129" y="3771900"/>
                <a:ext cx="1314151" cy="735019"/>
              </a:xfrm>
              <a:prstGeom prst="line">
                <a:avLst/>
              </a:prstGeom>
              <a:ln w="76200" cmpd="sng">
                <a:solidFill>
                  <a:srgbClr val="B60905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直線コネクタ 74"/>
            <p:cNvCxnSpPr>
              <a:stCxn id="2" idx="1"/>
            </p:cNvCxnSpPr>
            <p:nvPr/>
          </p:nvCxnSpPr>
          <p:spPr>
            <a:xfrm>
              <a:off x="342778" y="2959274"/>
              <a:ext cx="2896292" cy="433354"/>
            </a:xfrm>
            <a:prstGeom prst="line">
              <a:avLst/>
            </a:prstGeom>
            <a:ln w="149225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475991" y="3120323"/>
              <a:ext cx="3004340" cy="812627"/>
            </a:xfrm>
            <a:prstGeom prst="line">
              <a:avLst/>
            </a:prstGeom>
            <a:ln w="149225" cmpd="sng">
              <a:solidFill>
                <a:srgbClr val="33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円/楕円 22"/>
            <p:cNvSpPr/>
            <p:nvPr/>
          </p:nvSpPr>
          <p:spPr>
            <a:xfrm>
              <a:off x="3413205" y="3621433"/>
              <a:ext cx="458364" cy="458364"/>
            </a:xfrm>
            <a:prstGeom prst="ellipse">
              <a:avLst/>
            </a:prstGeom>
            <a:solidFill>
              <a:srgbClr val="3061B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66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3009888" y="3120323"/>
              <a:ext cx="458364" cy="458364"/>
            </a:xfrm>
            <a:prstGeom prst="ellipse">
              <a:avLst/>
            </a:prstGeom>
            <a:solidFill>
              <a:srgbClr val="3061B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66"/>
            </a:p>
          </p:txBody>
        </p:sp>
      </p:grpSp>
    </p:spTree>
    <p:extLst>
      <p:ext uri="{BB962C8B-B14F-4D97-AF65-F5344CB8AC3E}">
        <p14:creationId xmlns:p14="http://schemas.microsoft.com/office/powerpoint/2010/main" val="686855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346</Words>
  <Application>Microsoft Macintosh PowerPoint</Application>
  <PresentationFormat>画面に合わせる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メイリオ</vt:lpstr>
      <vt:lpstr>Arial</vt:lpstr>
      <vt:lpstr>Calibri</vt:lpstr>
      <vt:lpstr>Calibri Light</vt:lpstr>
      <vt:lpstr>Office テーマ</vt:lpstr>
      <vt:lpstr>New Platform　高齢者</vt:lpstr>
      <vt:lpstr>坐骨部と大腿部を分けてイメージする</vt:lpstr>
      <vt:lpstr>坐骨部と大腿部を分けてイメージする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坐骨部と大腿部を分けてイメージする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Platform　高齢者</dc:title>
  <dc:creator>村上 潤</dc:creator>
  <cp:lastModifiedBy>村上 潤</cp:lastModifiedBy>
  <cp:revision>1</cp:revision>
  <dcterms:created xsi:type="dcterms:W3CDTF">2022-10-25T14:24:42Z</dcterms:created>
  <dcterms:modified xsi:type="dcterms:W3CDTF">2022-10-25T14:54:36Z</dcterms:modified>
</cp:coreProperties>
</file>